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326" r:id="rId4"/>
    <p:sldId id="428" r:id="rId5"/>
    <p:sldId id="423" r:id="rId6"/>
    <p:sldId id="422" r:id="rId7"/>
    <p:sldId id="425" r:id="rId8"/>
    <p:sldId id="424" r:id="rId9"/>
    <p:sldId id="426" r:id="rId10"/>
    <p:sldId id="427" r:id="rId11"/>
    <p:sldId id="325" r:id="rId12"/>
    <p:sldId id="369" r:id="rId13"/>
    <p:sldId id="34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542"/>
    <a:srgbClr val="96FAAD"/>
    <a:srgbClr val="00FFCC"/>
    <a:srgbClr val="66FF99"/>
    <a:srgbClr val="0099CC"/>
    <a:srgbClr val="D60093"/>
    <a:srgbClr val="33CCCC"/>
    <a:srgbClr val="66CCFF"/>
    <a:srgbClr val="99CC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02" autoAdjust="0"/>
    <p:restoredTop sz="94343"/>
  </p:normalViewPr>
  <p:slideViewPr>
    <p:cSldViewPr snapToGrid="0">
      <p:cViewPr varScale="1">
        <p:scale>
          <a:sx n="79" d="100"/>
          <a:sy n="79" d="100"/>
        </p:scale>
        <p:origin x="1184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0682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1010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5881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1630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5305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7614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29130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2954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7C619A-63DB-AA43-AB24-59A7C5CFAC02}"/>
              </a:ext>
            </a:extLst>
          </p:cNvPr>
          <p:cNvSpPr txBox="1"/>
          <p:nvPr userDrawn="1"/>
        </p:nvSpPr>
        <p:spPr>
          <a:xfrm>
            <a:off x="9297699" y="6444952"/>
            <a:ext cx="2693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©BeeHealthyStories2015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3301B2-F991-CC44-A9AB-61F49617D3C3}"/>
              </a:ext>
            </a:extLst>
          </p:cNvPr>
          <p:cNvSpPr/>
          <p:nvPr userDrawn="1"/>
        </p:nvSpPr>
        <p:spPr>
          <a:xfrm>
            <a:off x="9163881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EE5982-E333-7445-A45E-00D205EC967B}"/>
              </a:ext>
            </a:extLst>
          </p:cNvPr>
          <p:cNvSpPr/>
          <p:nvPr userDrawn="1"/>
        </p:nvSpPr>
        <p:spPr>
          <a:xfrm>
            <a:off x="916388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C734D02-961E-F145-A205-2C08A0EE2BD5}"/>
              </a:ext>
            </a:extLst>
          </p:cNvPr>
          <p:cNvSpPr/>
          <p:nvPr userDrawn="1"/>
        </p:nvSpPr>
        <p:spPr>
          <a:xfrm>
            <a:off x="927509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fzo4xm5eX8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285705" y="509954"/>
            <a:ext cx="3866587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prstClr val="black"/>
                </a:solidFill>
                <a:latin typeface="+mj-lt"/>
              </a:rPr>
              <a:t>Still Confused?</a:t>
            </a:r>
            <a:endParaRPr lang="en-GB" sz="4400" b="1" dirty="0">
              <a:solidFill>
                <a:prstClr val="black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415510" y="1645687"/>
            <a:ext cx="6280258" cy="415498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+mj-lt"/>
              </a:rPr>
              <a:t>Don’t worry it can take a bit of time to understand how the internet works. This </a:t>
            </a:r>
            <a:r>
              <a:rPr lang="en-AU" sz="2400" dirty="0">
                <a:latin typeface="+mj-lt"/>
                <a:hlinkClick r:id="rId3"/>
              </a:rPr>
              <a:t>short video </a:t>
            </a:r>
            <a:r>
              <a:rPr lang="en-AU" sz="2400" dirty="0">
                <a:latin typeface="+mj-lt"/>
              </a:rPr>
              <a:t>may also help. </a:t>
            </a:r>
          </a:p>
          <a:p>
            <a:endParaRPr lang="en-AU" sz="2400" dirty="0">
              <a:latin typeface="+mj-lt"/>
            </a:endParaRPr>
          </a:p>
          <a:p>
            <a:r>
              <a:rPr lang="en-AU" sz="2400" dirty="0">
                <a:latin typeface="+mj-lt"/>
              </a:rPr>
              <a:t>However, it is very likely you will be using the internet and like anything we need to learn how to use it safely and appropriately. </a:t>
            </a:r>
          </a:p>
          <a:p>
            <a:endParaRPr lang="en-AU" sz="2400" dirty="0">
              <a:latin typeface="+mj-lt"/>
            </a:endParaRPr>
          </a:p>
          <a:p>
            <a:r>
              <a:rPr lang="en-AU" sz="2400" dirty="0">
                <a:latin typeface="+mj-lt"/>
              </a:rPr>
              <a:t>Next lesson we will look at how we need to be cyber safe. </a:t>
            </a:r>
          </a:p>
          <a:p>
            <a:endParaRPr lang="en-GB" sz="240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EC7277-ABF2-4546-8B7E-627D97AA5B3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351" t="3871" r="5498" b="40860"/>
          <a:stretch/>
        </p:blipFill>
        <p:spPr>
          <a:xfrm>
            <a:off x="7905136" y="707886"/>
            <a:ext cx="3097162" cy="5236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02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3AC3141-80D5-094F-B01F-FB7F77FA6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858943"/>
              </p:ext>
            </p:extLst>
          </p:nvPr>
        </p:nvGraphicFramePr>
        <p:xfrm>
          <a:off x="210523" y="270934"/>
          <a:ext cx="3497878" cy="701040"/>
        </p:xfrm>
        <a:graphic>
          <a:graphicData uri="http://schemas.openxmlformats.org/drawingml/2006/table">
            <a:tbl>
              <a:tblPr/>
              <a:tblGrid>
                <a:gridCol w="3497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Activity</a:t>
                      </a:r>
                      <a:endParaRPr lang="en-GB" sz="3600" b="1" u="none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EF57F77-08A1-DE46-A08B-DF308E59E54C}"/>
              </a:ext>
            </a:extLst>
          </p:cNvPr>
          <p:cNvSpPr txBox="1"/>
          <p:nvPr/>
        </p:nvSpPr>
        <p:spPr>
          <a:xfrm>
            <a:off x="210523" y="1171297"/>
            <a:ext cx="4480010" cy="34778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prstClr val="black"/>
                </a:solidFill>
                <a:latin typeface="+mj-lt"/>
              </a:rPr>
              <a:t>Complete the activity sheet to the right. </a:t>
            </a:r>
          </a:p>
          <a:p>
            <a:endParaRPr lang="en-GB" sz="2200" dirty="0">
              <a:solidFill>
                <a:prstClr val="black"/>
              </a:solidFill>
              <a:latin typeface="+mj-lt"/>
            </a:endParaRPr>
          </a:p>
          <a:p>
            <a:endParaRPr lang="en-GB" sz="2200" dirty="0">
              <a:solidFill>
                <a:prstClr val="black"/>
              </a:solidFill>
              <a:latin typeface="+mj-lt"/>
            </a:endParaRPr>
          </a:p>
          <a:p>
            <a:r>
              <a:rPr lang="en-GB" sz="2200" b="1" u="sng" dirty="0">
                <a:solidFill>
                  <a:prstClr val="black"/>
                </a:solidFill>
                <a:latin typeface="+mj-lt"/>
              </a:rPr>
              <a:t>Extension:</a:t>
            </a:r>
          </a:p>
          <a:p>
            <a:r>
              <a:rPr lang="en-GB" sz="2200" b="1" dirty="0">
                <a:solidFill>
                  <a:prstClr val="black"/>
                </a:solidFill>
                <a:latin typeface="+mj-lt"/>
              </a:rPr>
              <a:t>Can you think of why you might have to be careful when using the internet?</a:t>
            </a:r>
          </a:p>
          <a:p>
            <a:r>
              <a:rPr lang="en-GB" sz="2200" b="1" dirty="0">
                <a:solidFill>
                  <a:prstClr val="black"/>
                </a:solidFill>
                <a:latin typeface="+mj-lt"/>
              </a:rPr>
              <a:t>Discuss with a partner or in a small group.</a:t>
            </a:r>
            <a:endParaRPr lang="en-GB" sz="2200" b="1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871FFF-29DA-3E4A-97A9-8DDCC89C3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128" y="117986"/>
            <a:ext cx="4299596" cy="6061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054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6381" y="1173133"/>
            <a:ext cx="9433560" cy="2677656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What do some people use the internet for?</a:t>
            </a:r>
          </a:p>
          <a:p>
            <a:r>
              <a:rPr lang="en-AU" sz="2800" dirty="0">
                <a:latin typeface="+mj-lt"/>
              </a:rPr>
              <a:t>When have you used the internet? Share times when you have used the internet. </a:t>
            </a:r>
          </a:p>
          <a:p>
            <a:endParaRPr lang="en-AU" sz="2800" dirty="0">
              <a:latin typeface="+mj-lt"/>
            </a:endParaRPr>
          </a:p>
          <a:p>
            <a:r>
              <a:rPr lang="en-AU" sz="2800" dirty="0">
                <a:latin typeface="+mj-lt"/>
              </a:rPr>
              <a:t>Can you think of reasons why we might have to be careful on the internet?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498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1536381" y="4008259"/>
            <a:ext cx="9039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Discuss with your family when they use the internet. </a:t>
            </a:r>
          </a:p>
        </p:txBody>
      </p:sp>
    </p:spTree>
    <p:extLst>
      <p:ext uri="{BB962C8B-B14F-4D97-AF65-F5344CB8AC3E}">
        <p14:creationId xmlns:p14="http://schemas.microsoft.com/office/powerpoint/2010/main" val="355618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67376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1" y="2246702"/>
            <a:ext cx="787087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u="sng" dirty="0"/>
              <a:t>Learning Objective</a:t>
            </a:r>
            <a:r>
              <a:rPr lang="en-AU" sz="2800" b="1" dirty="0"/>
              <a:t>: </a:t>
            </a:r>
            <a:r>
              <a:rPr lang="en-AU" sz="2800" b="1" i="1" dirty="0"/>
              <a:t>To understand about the internet and how it impacts our lives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800" dirty="0"/>
              <a:t>I am aware what the internet is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800" dirty="0"/>
              <a:t>I am aware how the internet works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254E54-D1A7-EF4D-9A5E-ABA109A2F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3668" y="594323"/>
            <a:ext cx="3532636" cy="512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325800" y="191237"/>
            <a:ext cx="3571556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prstClr val="black"/>
                </a:solidFill>
                <a:latin typeface="+mj-lt"/>
              </a:rPr>
              <a:t>Story Time!</a:t>
            </a:r>
            <a:endParaRPr lang="en-GB" sz="4000" b="1" dirty="0">
              <a:solidFill>
                <a:prstClr val="black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428049" y="1395788"/>
            <a:ext cx="5875059" cy="3293209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prstClr val="black"/>
                </a:solidFill>
                <a:latin typeface="+mj-lt"/>
              </a:rPr>
              <a:t>Read our fantastic story, “The Pied Piper of </a:t>
            </a:r>
            <a:r>
              <a:rPr lang="en-GB" sz="2600" dirty="0" err="1">
                <a:solidFill>
                  <a:prstClr val="black"/>
                </a:solidFill>
                <a:latin typeface="+mj-lt"/>
              </a:rPr>
              <a:t>Techville</a:t>
            </a:r>
            <a:r>
              <a:rPr lang="en-GB" sz="2600" dirty="0">
                <a:solidFill>
                  <a:prstClr val="black"/>
                </a:solidFill>
                <a:latin typeface="+mj-lt"/>
              </a:rPr>
              <a:t>”</a:t>
            </a:r>
          </a:p>
          <a:p>
            <a:endParaRPr lang="en-GB" sz="2600" dirty="0">
              <a:solidFill>
                <a:prstClr val="black"/>
              </a:solidFill>
              <a:latin typeface="+mj-lt"/>
            </a:endParaRPr>
          </a:p>
          <a:p>
            <a:r>
              <a:rPr lang="en-GB" sz="2600" b="1" i="1" dirty="0">
                <a:solidFill>
                  <a:prstClr val="black"/>
                </a:solidFill>
                <a:latin typeface="+mj-lt"/>
              </a:rPr>
              <a:t>As you read the story note down the different ways the people of </a:t>
            </a:r>
            <a:r>
              <a:rPr lang="en-GB" sz="2600" b="1" i="1" dirty="0" err="1">
                <a:solidFill>
                  <a:prstClr val="black"/>
                </a:solidFill>
                <a:latin typeface="+mj-lt"/>
              </a:rPr>
              <a:t>Techville</a:t>
            </a:r>
            <a:r>
              <a:rPr lang="en-GB" sz="2600" b="1" i="1" dirty="0">
                <a:solidFill>
                  <a:prstClr val="black"/>
                </a:solidFill>
                <a:latin typeface="+mj-lt"/>
              </a:rPr>
              <a:t> use the internet? </a:t>
            </a:r>
          </a:p>
          <a:p>
            <a:pPr algn="ctr"/>
            <a:endParaRPr lang="en-GB" sz="2600" dirty="0">
              <a:solidFill>
                <a:prstClr val="black"/>
              </a:solidFill>
              <a:latin typeface="+mj-lt"/>
            </a:endParaRPr>
          </a:p>
          <a:p>
            <a:pPr algn="ctr"/>
            <a:endParaRPr lang="en-GB" sz="2600" dirty="0">
              <a:solidFill>
                <a:prstClr val="black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2096F5-3564-4340-8E92-23F2F76739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268" y="545180"/>
            <a:ext cx="3532636" cy="512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628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584644" y="0"/>
            <a:ext cx="8994354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prstClr val="black"/>
                </a:solidFill>
                <a:latin typeface="+mj-lt"/>
              </a:rPr>
              <a:t>What Is The </a:t>
            </a:r>
            <a:r>
              <a:rPr lang="en-GB" sz="4400" b="1" dirty="0">
                <a:solidFill>
                  <a:prstClr val="black"/>
                </a:solidFill>
                <a:latin typeface="+mj-lt"/>
              </a:rPr>
              <a:t>Internet</a:t>
            </a:r>
            <a:r>
              <a:rPr lang="en-GB" sz="4000" b="1" dirty="0">
                <a:solidFill>
                  <a:prstClr val="black"/>
                </a:solidFill>
                <a:latin typeface="+mj-lt"/>
              </a:rPr>
              <a:t>?</a:t>
            </a:r>
            <a:endParaRPr lang="en-GB" sz="4000" b="1" dirty="0">
              <a:solidFill>
                <a:prstClr val="black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74049" y="1383088"/>
            <a:ext cx="5875059" cy="3693319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prstClr val="black"/>
                </a:solidFill>
                <a:latin typeface="+mj-lt"/>
              </a:rPr>
              <a:t>Many people these days rely on the internet. At some point in the day someone or yourself has already connected to the internet for something. </a:t>
            </a:r>
          </a:p>
          <a:p>
            <a:endParaRPr lang="en-GB" sz="2600" dirty="0">
              <a:solidFill>
                <a:prstClr val="black"/>
              </a:solidFill>
              <a:latin typeface="+mj-lt"/>
            </a:endParaRPr>
          </a:p>
          <a:p>
            <a:r>
              <a:rPr lang="en-GB" sz="2600" b="1" i="1" dirty="0">
                <a:solidFill>
                  <a:prstClr val="black"/>
                </a:solidFill>
                <a:latin typeface="+mj-lt"/>
              </a:rPr>
              <a:t>Can you think of the different ways people use the internet? </a:t>
            </a:r>
          </a:p>
          <a:p>
            <a:pPr algn="ctr"/>
            <a:endParaRPr lang="en-GB" sz="2600" dirty="0">
              <a:solidFill>
                <a:prstClr val="black"/>
              </a:solidFill>
              <a:latin typeface="+mj-lt"/>
            </a:endParaRPr>
          </a:p>
          <a:p>
            <a:pPr algn="ctr"/>
            <a:endParaRPr lang="en-GB" sz="2600" dirty="0">
              <a:solidFill>
                <a:prstClr val="black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96B414F-D97C-0446-8E92-50342E4E5B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735" t="3077" r="2342" b="60513"/>
          <a:stretch/>
        </p:blipFill>
        <p:spPr>
          <a:xfrm>
            <a:off x="7719646" y="1559484"/>
            <a:ext cx="3492154" cy="351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34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E2AE379-4B59-E44A-8882-63910E65ED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t="61368" r="74104" b="2837"/>
          <a:stretch/>
        </p:blipFill>
        <p:spPr>
          <a:xfrm>
            <a:off x="1545975" y="3865556"/>
            <a:ext cx="2219876" cy="24548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682325" y="111455"/>
            <a:ext cx="8994354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i="1" u="sng" dirty="0">
                <a:solidFill>
                  <a:prstClr val="black"/>
                </a:solidFill>
                <a:latin typeface="+mj-lt"/>
              </a:rPr>
              <a:t>Some people use the internet for:</a:t>
            </a:r>
            <a:endParaRPr lang="en-GB" sz="4000" b="1" i="1" u="sng" dirty="0">
              <a:solidFill>
                <a:prstClr val="black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96B414F-D97C-0446-8E92-50342E4E5B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735" t="3077" r="2342" b="60513"/>
          <a:stretch/>
        </p:blipFill>
        <p:spPr>
          <a:xfrm>
            <a:off x="10128739" y="98519"/>
            <a:ext cx="1030770" cy="10380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2CF983-AB2F-3749-B740-9652361FD083}"/>
              </a:ext>
            </a:extLst>
          </p:cNvPr>
          <p:cNvSpPr txBox="1"/>
          <p:nvPr/>
        </p:nvSpPr>
        <p:spPr>
          <a:xfrm>
            <a:off x="3994456" y="1569240"/>
            <a:ext cx="3876273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learn and find out information</a:t>
            </a:r>
            <a:endParaRPr lang="en-GB" sz="2400" b="1" i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A54E1-65EE-AF41-9394-0A41549B344F}"/>
              </a:ext>
            </a:extLst>
          </p:cNvPr>
          <p:cNvSpPr txBox="1"/>
          <p:nvPr/>
        </p:nvSpPr>
        <p:spPr>
          <a:xfrm>
            <a:off x="89178" y="3785935"/>
            <a:ext cx="1938137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shop e.g. food shopping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D2AEE4-6F95-B244-8B4B-CF80193123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58" t="2845" r="65636" b="65911"/>
          <a:stretch/>
        </p:blipFill>
        <p:spPr>
          <a:xfrm>
            <a:off x="280462" y="1020035"/>
            <a:ext cx="2803727" cy="214270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89178" y="1049008"/>
            <a:ext cx="1056874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Work</a:t>
            </a:r>
            <a:endParaRPr lang="en-GB" sz="3200" b="1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FAB3C2-17B7-0C44-A5F5-5045F32976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263" t="2845" r="33521" b="69132"/>
          <a:stretch/>
        </p:blipFill>
        <p:spPr>
          <a:xfrm>
            <a:off x="4551750" y="2400237"/>
            <a:ext cx="2761683" cy="19218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8FC194-A934-2243-988C-66EC86AF47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142" t="5128" r="2958" b="72063"/>
          <a:stretch/>
        </p:blipFill>
        <p:spPr>
          <a:xfrm>
            <a:off x="4994176" y="4766186"/>
            <a:ext cx="2477520" cy="156427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8770555-1866-0242-BE9E-F109EF6471A8}"/>
              </a:ext>
            </a:extLst>
          </p:cNvPr>
          <p:cNvSpPr txBox="1"/>
          <p:nvPr/>
        </p:nvSpPr>
        <p:spPr>
          <a:xfrm>
            <a:off x="4586920" y="4736827"/>
            <a:ext cx="1992953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play games</a:t>
            </a:r>
            <a:endParaRPr lang="en-GB" sz="2400" b="1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A2C877B-B8CD-F145-90E0-42F2DB8844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709" t="60055" r="35388" b="3590"/>
          <a:stretch/>
        </p:blipFill>
        <p:spPr>
          <a:xfrm>
            <a:off x="8851334" y="2221282"/>
            <a:ext cx="2239907" cy="176536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2EA33B-1DC6-8349-B9DD-710789E3474A}"/>
              </a:ext>
            </a:extLst>
          </p:cNvPr>
          <p:cNvSpPr txBox="1"/>
          <p:nvPr/>
        </p:nvSpPr>
        <p:spPr>
          <a:xfrm>
            <a:off x="8143587" y="1613244"/>
            <a:ext cx="3876273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communicate with friends and family </a:t>
            </a:r>
            <a:endParaRPr lang="en-GB" sz="2400" b="1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B125CD1-A376-DB44-A8E0-92989A2AE1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363" t="59487" r="701" b="4615"/>
          <a:stretch/>
        </p:blipFill>
        <p:spPr>
          <a:xfrm>
            <a:off x="9908208" y="4103078"/>
            <a:ext cx="2283791" cy="21908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84A597-6301-A542-A772-EDCEE0296F43}"/>
              </a:ext>
            </a:extLst>
          </p:cNvPr>
          <p:cNvSpPr txBox="1"/>
          <p:nvPr/>
        </p:nvSpPr>
        <p:spPr>
          <a:xfrm>
            <a:off x="8230495" y="4616932"/>
            <a:ext cx="2002309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watch shows, videos or listen to music</a:t>
            </a:r>
            <a:endParaRPr lang="en-GB" sz="2400" b="1" i="1" dirty="0">
              <a:solidFill>
                <a:prstClr val="blac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104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1"/>
      <p:bldP spid="11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84378" y="103239"/>
            <a:ext cx="5420840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is the internet?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88797" y="999450"/>
            <a:ext cx="6546111" cy="483209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200" dirty="0"/>
              <a:t>Imagine the internet is like a giant library, but instead of books, it's full of information, pictures, videos, games, and websites. And instead of walking to the library, you can use a computer, phone, or tablet to connect to this huge library, wherever you are in the world!</a:t>
            </a:r>
          </a:p>
          <a:p>
            <a:endParaRPr lang="en-AU" sz="2200" dirty="0"/>
          </a:p>
          <a:p>
            <a:r>
              <a:rPr lang="en-AU" sz="2200" dirty="0"/>
              <a:t>And instead of asking for a book, you type something into a search bar or click on a website. The librarian (which is actually a super-fast computer) finds the information you want and sends it back to your screen almost instantly.</a:t>
            </a:r>
          </a:p>
          <a:p>
            <a:endParaRPr lang="en-AU" sz="2200" dirty="0"/>
          </a:p>
          <a:p>
            <a:r>
              <a:rPr lang="en-AU" sz="2200" dirty="0"/>
              <a:t>The internet is a phenomenal invention and has shaped our lives and connected people from all over the world.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62E9D4-5DCC-F346-AD06-57170054F6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00" t="8602" r="53669" b="50108"/>
          <a:stretch/>
        </p:blipFill>
        <p:spPr>
          <a:xfrm>
            <a:off x="7226710" y="2547756"/>
            <a:ext cx="4630993" cy="378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53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584644" y="0"/>
            <a:ext cx="8994354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prstClr val="black"/>
                </a:solidFill>
                <a:latin typeface="+mj-lt"/>
              </a:rPr>
              <a:t>How does it work?</a:t>
            </a:r>
            <a:endParaRPr lang="en-GB" sz="4000" b="1" dirty="0">
              <a:solidFill>
                <a:prstClr val="black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503999" y="1569129"/>
            <a:ext cx="5577822" cy="390876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+mj-lt"/>
              </a:rPr>
              <a:t>Imagine the internet is like a huge spiderweb that connects computers, phones, and tablets all around the world.</a:t>
            </a:r>
          </a:p>
          <a:p>
            <a:r>
              <a:rPr lang="en-AU" sz="2400" dirty="0">
                <a:latin typeface="+mj-lt"/>
              </a:rPr>
              <a:t> </a:t>
            </a:r>
          </a:p>
          <a:p>
            <a:r>
              <a:rPr lang="en-AU" sz="2400" dirty="0">
                <a:latin typeface="+mj-lt"/>
              </a:rPr>
              <a:t>This spider web however, is actually made from real cables that have been laid down under ground and some even run under the ocean between different countries!</a:t>
            </a:r>
          </a:p>
          <a:p>
            <a:endParaRPr lang="en-AU" sz="2800" dirty="0">
              <a:solidFill>
                <a:prstClr val="black"/>
              </a:solidFill>
              <a:latin typeface="+mj-lt"/>
            </a:endParaRPr>
          </a:p>
          <a:p>
            <a:pPr algn="ctr"/>
            <a:r>
              <a:rPr lang="en-AU" sz="2800" b="1" i="1" dirty="0">
                <a:solidFill>
                  <a:prstClr val="black"/>
                </a:solidFill>
                <a:latin typeface="+mj-lt"/>
              </a:rPr>
              <a:t>But still how does it work right? </a:t>
            </a:r>
            <a:endParaRPr lang="en-GB" sz="2800" b="1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9A8A509-76DB-FA44-B87D-D7A5932D8D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84" t="53590" r="56701" b="3846"/>
          <a:stretch/>
        </p:blipFill>
        <p:spPr>
          <a:xfrm>
            <a:off x="6595766" y="1213338"/>
            <a:ext cx="5033860" cy="422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41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584644" y="0"/>
            <a:ext cx="8994354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prstClr val="black"/>
                </a:solidFill>
                <a:latin typeface="+mj-lt"/>
              </a:rPr>
              <a:t>How does it work?</a:t>
            </a:r>
            <a:endParaRPr lang="en-GB" sz="4000" b="1" dirty="0">
              <a:solidFill>
                <a:prstClr val="black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312271" y="1179834"/>
            <a:ext cx="6722710" cy="483209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200" dirty="0">
                <a:latin typeface="+mj-lt"/>
              </a:rPr>
              <a:t>Now imagine the internet is like a </a:t>
            </a:r>
            <a:r>
              <a:rPr lang="en-AU" sz="2200" b="1" dirty="0">
                <a:latin typeface="+mj-lt"/>
              </a:rPr>
              <a:t>delivery service </a:t>
            </a:r>
            <a:r>
              <a:rPr lang="en-AU" sz="2200" dirty="0">
                <a:latin typeface="+mj-lt"/>
              </a:rPr>
              <a:t>that quickly sends your request to the right place and brings the information back to you. </a:t>
            </a:r>
          </a:p>
          <a:p>
            <a:endParaRPr lang="en-AU" sz="2200" dirty="0">
              <a:solidFill>
                <a:prstClr val="black"/>
              </a:solidFill>
              <a:latin typeface="+mj-lt"/>
            </a:endParaRPr>
          </a:p>
          <a:p>
            <a:r>
              <a:rPr lang="en-AU" sz="2200" b="1" dirty="0">
                <a:latin typeface="+mj-lt"/>
              </a:rPr>
              <a:t>1: You ask for something:</a:t>
            </a:r>
            <a:r>
              <a:rPr lang="en-AU" sz="2200" dirty="0">
                <a:latin typeface="+mj-lt"/>
              </a:rPr>
              <a:t> When you type something into the search bar or click on a website, your computer or phone sends a “request” through the internet.</a:t>
            </a:r>
          </a:p>
          <a:p>
            <a:endParaRPr lang="en-AU" sz="2200" dirty="0">
              <a:latin typeface="+mj-lt"/>
            </a:endParaRPr>
          </a:p>
          <a:p>
            <a:r>
              <a:rPr lang="en-AU" sz="2200" b="1" dirty="0">
                <a:latin typeface="+mj-lt"/>
              </a:rPr>
              <a:t>2: The web finds it:</a:t>
            </a:r>
            <a:r>
              <a:rPr lang="en-AU" sz="2200" dirty="0">
                <a:latin typeface="+mj-lt"/>
              </a:rPr>
              <a:t> The request travels through the "spiderweb" of wires, which are like roads connecting computers. The request goes to a special computer called a </a:t>
            </a:r>
            <a:r>
              <a:rPr lang="en-AU" sz="2200" b="1" dirty="0">
                <a:latin typeface="+mj-lt"/>
              </a:rPr>
              <a:t>server</a:t>
            </a:r>
            <a:r>
              <a:rPr lang="en-AU" sz="2200" dirty="0">
                <a:latin typeface="+mj-lt"/>
              </a:rPr>
              <a:t>. This server is like a big library that holds all the information you want.</a:t>
            </a:r>
          </a:p>
          <a:p>
            <a:endParaRPr lang="en-AU" sz="2200" dirty="0"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F4ED9F-E918-1B43-B999-5E0B318026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212" t="10322" r="5670" b="49462"/>
          <a:stretch/>
        </p:blipFill>
        <p:spPr>
          <a:xfrm>
            <a:off x="7551173" y="1179834"/>
            <a:ext cx="1401098" cy="10962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E3EC3C-C73E-C748-AF15-DC45172F82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23" t="4300" r="49714" b="45808"/>
          <a:stretch/>
        </p:blipFill>
        <p:spPr>
          <a:xfrm>
            <a:off x="7728154" y="2881937"/>
            <a:ext cx="3923071" cy="342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22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584644" y="0"/>
            <a:ext cx="8994354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prstClr val="black"/>
                </a:solidFill>
                <a:latin typeface="+mj-lt"/>
              </a:rPr>
              <a:t>How does it work?</a:t>
            </a:r>
            <a:endParaRPr lang="en-GB" sz="4000" b="1" dirty="0">
              <a:solidFill>
                <a:prstClr val="black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415510" y="1645687"/>
            <a:ext cx="6280258" cy="418576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200" b="1" dirty="0">
                <a:latin typeface="+mj-lt"/>
              </a:rPr>
              <a:t>3. The server answers:</a:t>
            </a:r>
            <a:r>
              <a:rPr lang="en-AU" sz="2200" dirty="0">
                <a:latin typeface="+mj-lt"/>
              </a:rPr>
              <a:t> </a:t>
            </a:r>
          </a:p>
          <a:p>
            <a:r>
              <a:rPr lang="en-AU" sz="2200" dirty="0">
                <a:latin typeface="+mj-lt"/>
              </a:rPr>
              <a:t>The server finds what you asked for—like a webpage, a picture, or a video—and sends it back to your device through the same "spiderweb" of wires.</a:t>
            </a:r>
          </a:p>
          <a:p>
            <a:endParaRPr lang="en-AU" sz="2200" dirty="0">
              <a:latin typeface="+mj-lt"/>
            </a:endParaRPr>
          </a:p>
          <a:p>
            <a:r>
              <a:rPr lang="en-AU" sz="2200" b="1" dirty="0">
                <a:latin typeface="+mj-lt"/>
              </a:rPr>
              <a:t>4. You see it on your screen:</a:t>
            </a:r>
            <a:r>
              <a:rPr lang="en-AU" sz="2200" dirty="0">
                <a:latin typeface="+mj-lt"/>
              </a:rPr>
              <a:t> </a:t>
            </a:r>
          </a:p>
          <a:p>
            <a:r>
              <a:rPr lang="en-AU" sz="2200" dirty="0">
                <a:latin typeface="+mj-lt"/>
              </a:rPr>
              <a:t>Finally, your device shows you the webpage, picture, or video you wanted, and you can start looking, playing, or reading!</a:t>
            </a:r>
          </a:p>
          <a:p>
            <a:endParaRPr lang="en-AU" sz="2200" dirty="0">
              <a:latin typeface="+mj-lt"/>
            </a:endParaRPr>
          </a:p>
          <a:p>
            <a:r>
              <a:rPr lang="en-AU" sz="2200" dirty="0"/>
              <a:t>And all this happens so fast, as if it is magic! </a:t>
            </a:r>
            <a:endParaRPr lang="en-AU" sz="2200" dirty="0">
              <a:latin typeface="+mj-lt"/>
            </a:endParaRPr>
          </a:p>
          <a:p>
            <a:endParaRPr lang="en-GB" sz="240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EC7277-ABF2-4546-8B7E-627D97AA5B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351" t="3871" r="5498" b="40860"/>
          <a:stretch/>
        </p:blipFill>
        <p:spPr>
          <a:xfrm>
            <a:off x="7905136" y="707886"/>
            <a:ext cx="3097162" cy="5236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42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127871</TotalTime>
  <Words>816</Words>
  <Application>Microsoft Macintosh PowerPoint</Application>
  <PresentationFormat>Widescreen</PresentationFormat>
  <Paragraphs>87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Retrospect</vt:lpstr>
      <vt:lpstr>PowerPoint Presentation</vt:lpstr>
      <vt:lpstr>Lesson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346</cp:revision>
  <dcterms:created xsi:type="dcterms:W3CDTF">2015-12-16T03:40:36Z</dcterms:created>
  <dcterms:modified xsi:type="dcterms:W3CDTF">2025-11-12T02:00:13Z</dcterms:modified>
</cp:coreProperties>
</file>